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6" r:id="rId2"/>
    <p:sldId id="297" r:id="rId3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C8E5"/>
    <a:srgbClr val="4BB0CF"/>
    <a:srgbClr val="FFFF99"/>
    <a:srgbClr val="70B426"/>
    <a:srgbClr val="FCB144"/>
    <a:srgbClr val="FF4545"/>
    <a:srgbClr val="F5F5F5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68" autoAdjust="0"/>
  </p:normalViewPr>
  <p:slideViewPr>
    <p:cSldViewPr>
      <p:cViewPr>
        <p:scale>
          <a:sx n="110" d="100"/>
          <a:sy n="110" d="100"/>
        </p:scale>
        <p:origin x="-714" y="-3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372E-5AB0-47D3-AA50-7C577195DC17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6FF92-3C0A-4665-AEBE-4E14AA825F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877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6FF92-3C0A-4665-AEBE-4E14AA825F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13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6FF92-3C0A-4665-AEBE-4E14AA825F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6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CA12-00FE-4D49-9FE0-C0E96CFB1C5B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138B3-05F6-47AD-BD89-DA092180F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167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CA12-00FE-4D49-9FE0-C0E96CFB1C5B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138B3-05F6-47AD-BD89-DA092180F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7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CA12-00FE-4D49-9FE0-C0E96CFB1C5B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138B3-05F6-47AD-BD89-DA092180F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26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CA12-00FE-4D49-9FE0-C0E96CFB1C5B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138B3-05F6-47AD-BD89-DA092180F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245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CA12-00FE-4D49-9FE0-C0E96CFB1C5B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138B3-05F6-47AD-BD89-DA092180F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709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CA12-00FE-4D49-9FE0-C0E96CFB1C5B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138B3-05F6-47AD-BD89-DA092180F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39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CA12-00FE-4D49-9FE0-C0E96CFB1C5B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138B3-05F6-47AD-BD89-DA092180F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7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 userDrawn="1"/>
        </p:nvSpPr>
        <p:spPr>
          <a:xfrm>
            <a:off x="2590802" y="213703"/>
            <a:ext cx="2388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Alba360 Workflow Designer</a:t>
            </a:r>
            <a:endParaRPr lang="en-US" sz="1400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590800" y="442302"/>
            <a:ext cx="21371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Requisition Management System</a:t>
            </a:r>
            <a:endParaRPr lang="en-US" sz="1050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381000" y="276010"/>
            <a:ext cx="2064246" cy="371690"/>
            <a:chOff x="381000" y="250567"/>
            <a:chExt cx="2064246" cy="371690"/>
          </a:xfrm>
        </p:grpSpPr>
        <p:pic>
          <p:nvPicPr>
            <p:cNvPr id="6" name="Picture 3" descr="C:\Work\Alba\Marketing\Images\Fabrikam-Logo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968"/>
            <a:stretch/>
          </p:blipFill>
          <p:spPr bwMode="auto">
            <a:xfrm>
              <a:off x="381000" y="266700"/>
              <a:ext cx="468913" cy="355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812811" y="250567"/>
              <a:ext cx="1632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solidFill>
                    <a:srgbClr val="00B0F0"/>
                  </a:solidFill>
                </a:rPr>
                <a:t>Fabrikam</a:t>
              </a:r>
              <a:r>
                <a:rPr lang="en-US" i="1" dirty="0" smtClean="0">
                  <a:solidFill>
                    <a:srgbClr val="00B0F0"/>
                  </a:solidFill>
                </a:rPr>
                <a:t>, Inc.</a:t>
              </a:r>
              <a:endParaRPr lang="en-US" i="1" dirty="0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2954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CA12-00FE-4D49-9FE0-C0E96CFB1C5B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138B3-05F6-47AD-BD89-DA092180FE05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2590802" y="213703"/>
            <a:ext cx="2146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Alba360 Workflow Portal</a:t>
            </a:r>
            <a:endParaRPr lang="en-US" sz="1400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2590800" y="442302"/>
            <a:ext cx="21371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Requisition Management System</a:t>
            </a:r>
            <a:endParaRPr lang="en-US" sz="1050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381000" y="276010"/>
            <a:ext cx="2064246" cy="371690"/>
            <a:chOff x="381000" y="250567"/>
            <a:chExt cx="2064246" cy="371690"/>
          </a:xfrm>
        </p:grpSpPr>
        <p:pic>
          <p:nvPicPr>
            <p:cNvPr id="9" name="Picture 3" descr="C:\Work\Alba\Marketing\Images\Fabrikam-Logo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968"/>
            <a:stretch/>
          </p:blipFill>
          <p:spPr bwMode="auto">
            <a:xfrm>
              <a:off x="381000" y="266700"/>
              <a:ext cx="468913" cy="3555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812811" y="250567"/>
              <a:ext cx="1632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err="1" smtClean="0">
                  <a:solidFill>
                    <a:srgbClr val="00B0F0"/>
                  </a:solidFill>
                </a:rPr>
                <a:t>Fabrikam</a:t>
              </a:r>
              <a:r>
                <a:rPr lang="en-US" i="1" dirty="0" smtClean="0">
                  <a:solidFill>
                    <a:srgbClr val="00B0F0"/>
                  </a:solidFill>
                </a:rPr>
                <a:t>, Inc.</a:t>
              </a:r>
              <a:endParaRPr lang="en-US" i="1" dirty="0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641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CA12-00FE-4D49-9FE0-C0E96CFB1C5B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138B3-05F6-47AD-BD89-DA092180F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62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CA12-00FE-4D49-9FE0-C0E96CFB1C5B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138B3-05F6-47AD-BD89-DA092180F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46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ECA12-00FE-4D49-9FE0-C0E96CFB1C5B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138B3-05F6-47AD-BD89-DA092180F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66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914400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800100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General</a:t>
            </a:r>
            <a:endParaRPr lang="en-US" sz="1050" dirty="0"/>
          </a:p>
        </p:txBody>
      </p:sp>
      <p:sp>
        <p:nvSpPr>
          <p:cNvPr id="6" name="TextBox 5"/>
          <p:cNvSpPr txBox="1"/>
          <p:nvPr/>
        </p:nvSpPr>
        <p:spPr>
          <a:xfrm>
            <a:off x="1740887" y="800100"/>
            <a:ext cx="8499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Parameters</a:t>
            </a:r>
            <a:endParaRPr lang="en-US" sz="1050" dirty="0"/>
          </a:p>
        </p:txBody>
      </p:sp>
      <p:sp>
        <p:nvSpPr>
          <p:cNvPr id="7" name="TextBox 6"/>
          <p:cNvSpPr txBox="1"/>
          <p:nvPr/>
        </p:nvSpPr>
        <p:spPr>
          <a:xfrm>
            <a:off x="3003139" y="800100"/>
            <a:ext cx="5020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Rules</a:t>
            </a:r>
            <a:endParaRPr lang="en-US" sz="1050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800100"/>
            <a:ext cx="7521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Workflow</a:t>
            </a:r>
            <a:endParaRPr lang="en-US" sz="105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810000" y="1033272"/>
            <a:ext cx="1099964" cy="0"/>
          </a:xfrm>
          <a:prstGeom prst="line">
            <a:avLst/>
          </a:prstGeom>
          <a:ln w="28575">
            <a:solidFill>
              <a:srgbClr val="FCB1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148"/>
          <p:cNvSpPr/>
          <p:nvPr/>
        </p:nvSpPr>
        <p:spPr>
          <a:xfrm>
            <a:off x="457200" y="1145092"/>
            <a:ext cx="8534400" cy="44196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TextBox 158"/>
          <p:cNvSpPr txBox="1"/>
          <p:nvPr/>
        </p:nvSpPr>
        <p:spPr>
          <a:xfrm>
            <a:off x="6904169" y="1231984"/>
            <a:ext cx="20874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+mj-lt"/>
              </a:rPr>
              <a:t>Purchase Requisition Workflow</a:t>
            </a:r>
            <a:endParaRPr lang="en-US" sz="1050" dirty="0"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71719" y="1299746"/>
            <a:ext cx="1125629" cy="625019"/>
            <a:chOff x="454967" y="1304925"/>
            <a:chExt cx="1125629" cy="625019"/>
          </a:xfrm>
        </p:grpSpPr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1304925"/>
              <a:ext cx="533400" cy="4589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54967" y="1714500"/>
              <a:ext cx="112562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Purchase Requisition</a:t>
              </a:r>
              <a:endParaRPr lang="en-US" sz="8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772863" y="1333162"/>
            <a:ext cx="1048685" cy="610486"/>
            <a:chOff x="2438400" y="1319458"/>
            <a:chExt cx="1048685" cy="610486"/>
          </a:xfrm>
        </p:grpSpPr>
        <p:pic>
          <p:nvPicPr>
            <p:cNvPr id="2059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4042" y="1319458"/>
              <a:ext cx="366485" cy="3950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2438400" y="1714500"/>
              <a:ext cx="10486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Technical Approval</a:t>
              </a:r>
              <a:endParaRPr lang="en-US" sz="8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44687" y="3140452"/>
            <a:ext cx="952505" cy="595558"/>
            <a:chOff x="4000495" y="1334386"/>
            <a:chExt cx="952505" cy="595558"/>
          </a:xfrm>
        </p:grpSpPr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7232" y="1334386"/>
              <a:ext cx="533400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4000495" y="1714500"/>
              <a:ext cx="9525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Level-1 Approval</a:t>
              </a:r>
              <a:endParaRPr lang="en-US" sz="8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631043" y="3061039"/>
            <a:ext cx="952505" cy="595558"/>
            <a:chOff x="4000495" y="1334386"/>
            <a:chExt cx="952505" cy="595558"/>
          </a:xfrm>
        </p:grpSpPr>
        <p:pic>
          <p:nvPicPr>
            <p:cNvPr id="28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7232" y="1334386"/>
              <a:ext cx="533400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4000495" y="1714500"/>
              <a:ext cx="9525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Level-2 Approval</a:t>
              </a:r>
              <a:endParaRPr lang="en-US" sz="8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772087" y="4728746"/>
            <a:ext cx="720069" cy="842493"/>
            <a:chOff x="6770774" y="1210561"/>
            <a:chExt cx="720069" cy="842493"/>
          </a:xfrm>
        </p:grpSpPr>
        <p:pic>
          <p:nvPicPr>
            <p:cNvPr id="2061" name="Picture 1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7050" y="1210561"/>
              <a:ext cx="571500" cy="523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6770774" y="1714500"/>
              <a:ext cx="7200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/>
                <a:t>Receive PO </a:t>
              </a:r>
            </a:p>
            <a:p>
              <a:pPr algn="ctr"/>
              <a:r>
                <a:rPr lang="en-US" sz="800" dirty="0" smtClean="0"/>
                <a:t>in Portal</a:t>
              </a:r>
              <a:endParaRPr lang="en-US" sz="800" dirty="0"/>
            </a:p>
          </p:txBody>
        </p:sp>
      </p:grp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643" y="1453598"/>
            <a:ext cx="350044" cy="364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49" name="Straight Arrow Connector 2048"/>
          <p:cNvCxnSpPr/>
          <p:nvPr/>
        </p:nvCxnSpPr>
        <p:spPr>
          <a:xfrm>
            <a:off x="1376660" y="1635763"/>
            <a:ext cx="763983" cy="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490687" y="1635763"/>
            <a:ext cx="1568861" cy="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68" name="TextBox 2067"/>
          <p:cNvSpPr txBox="1"/>
          <p:nvPr/>
        </p:nvSpPr>
        <p:spPr>
          <a:xfrm>
            <a:off x="2595498" y="1419433"/>
            <a:ext cx="115127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/>
              <a:t>PRDoc.RequestType</a:t>
            </a:r>
            <a:r>
              <a:rPr lang="en-US" sz="700" dirty="0" smtClean="0"/>
              <a:t> = IT</a:t>
            </a:r>
            <a:endParaRPr lang="en-US" sz="700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2315665" y="1835926"/>
            <a:ext cx="0" cy="466326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643" y="2302252"/>
            <a:ext cx="350044" cy="364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73" name="Elbow Connector 2072"/>
          <p:cNvCxnSpPr>
            <a:stCxn id="23" idx="2"/>
          </p:cNvCxnSpPr>
          <p:nvPr/>
        </p:nvCxnSpPr>
        <p:spPr>
          <a:xfrm rot="5400000">
            <a:off x="3123564" y="1310774"/>
            <a:ext cx="540769" cy="1806517"/>
          </a:xfrm>
          <a:prstGeom prst="bentConnector2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132167" y="2284363"/>
            <a:ext cx="5741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Approved</a:t>
            </a:r>
            <a:endParaRPr lang="en-US" sz="700" dirty="0"/>
          </a:p>
        </p:txBody>
      </p:sp>
      <p:cxnSp>
        <p:nvCxnSpPr>
          <p:cNvPr id="93" name="Elbow Connector 92"/>
          <p:cNvCxnSpPr>
            <a:stCxn id="60" idx="1"/>
          </p:cNvCxnSpPr>
          <p:nvPr/>
        </p:nvCxnSpPr>
        <p:spPr>
          <a:xfrm rot="10800000" flipV="1">
            <a:off x="1119551" y="2484418"/>
            <a:ext cx="1021092" cy="1251592"/>
          </a:xfrm>
          <a:prstGeom prst="bentConnector2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>
            <a:off x="2310855" y="2682637"/>
            <a:ext cx="4810" cy="43286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endCxn id="100" idx="1"/>
          </p:cNvCxnSpPr>
          <p:nvPr/>
        </p:nvCxnSpPr>
        <p:spPr>
          <a:xfrm>
            <a:off x="2612716" y="3358817"/>
            <a:ext cx="579861" cy="1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577" y="3176652"/>
            <a:ext cx="350044" cy="364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" name="TextBox 95"/>
          <p:cNvSpPr txBox="1"/>
          <p:nvPr/>
        </p:nvSpPr>
        <p:spPr>
          <a:xfrm>
            <a:off x="2315665" y="2759452"/>
            <a:ext cx="9621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/>
              <a:t>PRDoc.Total</a:t>
            </a:r>
            <a:r>
              <a:rPr lang="en-US" sz="700" dirty="0" smtClean="0"/>
              <a:t> &gt; $100</a:t>
            </a:r>
            <a:endParaRPr lang="en-US" sz="700" dirty="0"/>
          </a:p>
        </p:txBody>
      </p:sp>
      <p:sp>
        <p:nvSpPr>
          <p:cNvPr id="102" name="TextBox 101"/>
          <p:cNvSpPr txBox="1"/>
          <p:nvPr/>
        </p:nvSpPr>
        <p:spPr>
          <a:xfrm>
            <a:off x="2322625" y="1924764"/>
            <a:ext cx="117692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/>
              <a:t>PRDoc.RequestType</a:t>
            </a:r>
            <a:r>
              <a:rPr lang="en-US" sz="700" dirty="0" smtClean="0"/>
              <a:t> != IT</a:t>
            </a:r>
            <a:endParaRPr lang="en-US" sz="700" dirty="0"/>
          </a:p>
        </p:txBody>
      </p:sp>
      <p:sp>
        <p:nvSpPr>
          <p:cNvPr id="103" name="TextBox 102"/>
          <p:cNvSpPr txBox="1"/>
          <p:nvPr/>
        </p:nvSpPr>
        <p:spPr>
          <a:xfrm>
            <a:off x="1077291" y="2284363"/>
            <a:ext cx="102303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/>
              <a:t>PRDoc.Total</a:t>
            </a:r>
            <a:r>
              <a:rPr lang="en-US" sz="700" dirty="0" smtClean="0"/>
              <a:t> &lt;= $100</a:t>
            </a:r>
            <a:endParaRPr lang="en-US" sz="700" dirty="0"/>
          </a:p>
        </p:txBody>
      </p:sp>
      <p:sp>
        <p:nvSpPr>
          <p:cNvPr id="117" name="TextBox 116"/>
          <p:cNvSpPr txBox="1"/>
          <p:nvPr/>
        </p:nvSpPr>
        <p:spPr>
          <a:xfrm>
            <a:off x="3678548" y="3154837"/>
            <a:ext cx="101021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/>
              <a:t>PRDoc.Total</a:t>
            </a:r>
            <a:r>
              <a:rPr lang="en-US" sz="700" dirty="0" smtClean="0"/>
              <a:t> &gt; $2000</a:t>
            </a:r>
            <a:endParaRPr lang="en-US" sz="700" dirty="0"/>
          </a:p>
        </p:txBody>
      </p:sp>
      <p:cxnSp>
        <p:nvCxnSpPr>
          <p:cNvPr id="120" name="Straight Arrow Connector 119"/>
          <p:cNvCxnSpPr/>
          <p:nvPr/>
        </p:nvCxnSpPr>
        <p:spPr>
          <a:xfrm>
            <a:off x="3557599" y="3358818"/>
            <a:ext cx="1340149" cy="1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endCxn id="129" idx="1"/>
          </p:cNvCxnSpPr>
          <p:nvPr/>
        </p:nvCxnSpPr>
        <p:spPr>
          <a:xfrm>
            <a:off x="5401180" y="3367938"/>
            <a:ext cx="579861" cy="1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9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041" y="3185773"/>
            <a:ext cx="350044" cy="364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" name="TextBox 132"/>
          <p:cNvSpPr txBox="1"/>
          <p:nvPr/>
        </p:nvSpPr>
        <p:spPr>
          <a:xfrm>
            <a:off x="6460166" y="3163958"/>
            <a:ext cx="101021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/>
              <a:t>PRDoc.Total</a:t>
            </a:r>
            <a:r>
              <a:rPr lang="en-US" sz="700" dirty="0" smtClean="0"/>
              <a:t> &gt; $5000</a:t>
            </a:r>
            <a:endParaRPr lang="en-US" sz="700" dirty="0"/>
          </a:p>
        </p:txBody>
      </p:sp>
      <p:cxnSp>
        <p:nvCxnSpPr>
          <p:cNvPr id="134" name="Straight Arrow Connector 133"/>
          <p:cNvCxnSpPr/>
          <p:nvPr/>
        </p:nvCxnSpPr>
        <p:spPr>
          <a:xfrm>
            <a:off x="6339217" y="3367939"/>
            <a:ext cx="1340149" cy="1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86" idx="3"/>
          </p:cNvCxnSpPr>
          <p:nvPr/>
        </p:nvCxnSpPr>
        <p:spPr>
          <a:xfrm rot="10800000" flipV="1">
            <a:off x="1452079" y="3532707"/>
            <a:ext cx="1914589" cy="473338"/>
          </a:xfrm>
          <a:prstGeom prst="bentConnector3">
            <a:avLst>
              <a:gd name="adj1" fmla="val -247"/>
            </a:avLst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Elbow Connector 137"/>
          <p:cNvCxnSpPr>
            <a:endCxn id="86" idx="3"/>
          </p:cNvCxnSpPr>
          <p:nvPr/>
        </p:nvCxnSpPr>
        <p:spPr>
          <a:xfrm rot="10800000" flipV="1">
            <a:off x="1452079" y="3557995"/>
            <a:ext cx="4703987" cy="448050"/>
          </a:xfrm>
          <a:prstGeom prst="bentConnector3">
            <a:avLst>
              <a:gd name="adj1" fmla="val -14"/>
            </a:avLst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Elbow Connector 141"/>
          <p:cNvCxnSpPr>
            <a:stCxn id="132" idx="2"/>
            <a:endCxn id="86" idx="3"/>
          </p:cNvCxnSpPr>
          <p:nvPr/>
        </p:nvCxnSpPr>
        <p:spPr>
          <a:xfrm rot="5400000">
            <a:off x="4497127" y="620669"/>
            <a:ext cx="340327" cy="6430424"/>
          </a:xfrm>
          <a:prstGeom prst="bentConnector2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3366666" y="3626034"/>
            <a:ext cx="107112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/>
              <a:t>PRDoc.Total</a:t>
            </a:r>
            <a:r>
              <a:rPr lang="en-US" sz="700" dirty="0" smtClean="0"/>
              <a:t> &lt;= $2000</a:t>
            </a:r>
            <a:endParaRPr lang="en-US" sz="700" dirty="0"/>
          </a:p>
        </p:txBody>
      </p:sp>
      <p:sp>
        <p:nvSpPr>
          <p:cNvPr id="146" name="TextBox 145"/>
          <p:cNvSpPr txBox="1"/>
          <p:nvPr/>
        </p:nvSpPr>
        <p:spPr>
          <a:xfrm>
            <a:off x="6174511" y="3626033"/>
            <a:ext cx="107112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/>
              <a:t>PRDoc.Total</a:t>
            </a:r>
            <a:r>
              <a:rPr lang="en-US" sz="700" dirty="0" smtClean="0"/>
              <a:t> &lt;= $5000</a:t>
            </a:r>
            <a:endParaRPr lang="en-US" sz="700" dirty="0"/>
          </a:p>
        </p:txBody>
      </p:sp>
      <p:grpSp>
        <p:nvGrpSpPr>
          <p:cNvPr id="87" name="Group 86"/>
          <p:cNvGrpSpPr/>
          <p:nvPr/>
        </p:nvGrpSpPr>
        <p:grpSpPr>
          <a:xfrm>
            <a:off x="642921" y="3748658"/>
            <a:ext cx="1083951" cy="812072"/>
            <a:chOff x="2954649" y="4350366"/>
            <a:chExt cx="1083951" cy="812072"/>
          </a:xfrm>
        </p:grpSpPr>
        <p:pic>
          <p:nvPicPr>
            <p:cNvPr id="86" name="Picture 1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119" y="4350366"/>
              <a:ext cx="528687" cy="514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8" name="TextBox 147"/>
            <p:cNvSpPr txBox="1"/>
            <p:nvPr/>
          </p:nvSpPr>
          <p:spPr>
            <a:xfrm>
              <a:off x="2954649" y="4823884"/>
              <a:ext cx="10839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/>
                <a:t>Confirm Requisition</a:t>
              </a:r>
            </a:p>
            <a:p>
              <a:pPr algn="ctr"/>
              <a:r>
                <a:rPr lang="en-US" sz="800" dirty="0" smtClean="0"/>
                <a:t>with Vendor</a:t>
              </a:r>
              <a:endParaRPr lang="en-US" sz="800" dirty="0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2200849" y="4728746"/>
            <a:ext cx="641521" cy="871954"/>
            <a:chOff x="8154456" y="1181100"/>
            <a:chExt cx="641521" cy="871954"/>
          </a:xfrm>
        </p:grpSpPr>
        <p:pic>
          <p:nvPicPr>
            <p:cNvPr id="151" name="Picture 1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0550" y="1181100"/>
              <a:ext cx="514350" cy="590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2" name="TextBox 151"/>
            <p:cNvSpPr txBox="1"/>
            <p:nvPr/>
          </p:nvSpPr>
          <p:spPr>
            <a:xfrm>
              <a:off x="8154456" y="1714500"/>
              <a:ext cx="6415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/>
                <a:t>Create PO</a:t>
              </a:r>
            </a:p>
            <a:p>
              <a:pPr algn="ctr"/>
              <a:r>
                <a:rPr lang="en-US" sz="800" dirty="0" smtClean="0"/>
                <a:t>in GP</a:t>
              </a:r>
              <a:endParaRPr lang="en-US" sz="800" dirty="0"/>
            </a:p>
          </p:txBody>
        </p:sp>
      </p:grpSp>
      <p:cxnSp>
        <p:nvCxnSpPr>
          <p:cNvPr id="160" name="Elbow Connector 159"/>
          <p:cNvCxnSpPr>
            <a:stCxn id="148" idx="2"/>
            <a:endCxn id="151" idx="1"/>
          </p:cNvCxnSpPr>
          <p:nvPr/>
        </p:nvCxnSpPr>
        <p:spPr>
          <a:xfrm rot="16200000" flipH="1">
            <a:off x="1489275" y="4256352"/>
            <a:ext cx="463291" cy="1072046"/>
          </a:xfrm>
          <a:prstGeom prst="bentConnector2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3" name="Group 142"/>
          <p:cNvGrpSpPr/>
          <p:nvPr/>
        </p:nvGrpSpPr>
        <p:grpSpPr>
          <a:xfrm>
            <a:off x="7412661" y="3059131"/>
            <a:ext cx="939681" cy="606587"/>
            <a:chOff x="7412661" y="2940485"/>
            <a:chExt cx="939681" cy="606587"/>
          </a:xfrm>
        </p:grpSpPr>
        <p:sp>
          <p:nvSpPr>
            <p:cNvPr id="132" name="TextBox 131"/>
            <p:cNvSpPr txBox="1"/>
            <p:nvPr/>
          </p:nvSpPr>
          <p:spPr>
            <a:xfrm>
              <a:off x="7412661" y="3331628"/>
              <a:ext cx="93968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FF0000"/>
                  </a:solidFill>
                </a:rPr>
                <a:t>Level 3 Approval</a:t>
              </a:r>
              <a:endParaRPr lang="en-US" sz="800" dirty="0">
                <a:solidFill>
                  <a:srgbClr val="FF0000"/>
                </a:solidFill>
              </a:endParaRPr>
            </a:p>
          </p:txBody>
        </p:sp>
        <p:pic>
          <p:nvPicPr>
            <p:cNvPr id="114" name="Picture 1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5601" y="2940485"/>
              <a:ext cx="379602" cy="391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172" name="Elbow Connector 171"/>
          <p:cNvCxnSpPr>
            <a:stCxn id="151" idx="0"/>
            <a:endCxn id="119" idx="1"/>
          </p:cNvCxnSpPr>
          <p:nvPr/>
        </p:nvCxnSpPr>
        <p:spPr>
          <a:xfrm rot="5400000" flipH="1" flipV="1">
            <a:off x="3101348" y="3754114"/>
            <a:ext cx="387402" cy="1561863"/>
          </a:xfrm>
          <a:prstGeom prst="bentConnector2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4017703" y="4151148"/>
            <a:ext cx="641522" cy="708605"/>
            <a:chOff x="7149617" y="4415845"/>
            <a:chExt cx="641522" cy="708605"/>
          </a:xfrm>
        </p:grpSpPr>
        <p:pic>
          <p:nvPicPr>
            <p:cNvPr id="119" name="Picture 1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7895" y="4415845"/>
              <a:ext cx="471471" cy="380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0" name="TextBox 179"/>
            <p:cNvSpPr txBox="1"/>
            <p:nvPr/>
          </p:nvSpPr>
          <p:spPr>
            <a:xfrm>
              <a:off x="7149617" y="4785896"/>
              <a:ext cx="6415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/>
                <a:t>Release </a:t>
              </a:r>
            </a:p>
            <a:p>
              <a:pPr algn="ctr"/>
              <a:r>
                <a:rPr lang="en-US" sz="800" dirty="0" smtClean="0"/>
                <a:t>to Vendor</a:t>
              </a:r>
              <a:endParaRPr lang="en-US" sz="800" dirty="0"/>
            </a:p>
          </p:txBody>
        </p:sp>
      </p:grpSp>
      <p:cxnSp>
        <p:nvCxnSpPr>
          <p:cNvPr id="188" name="Straight Arrow Connector 187"/>
          <p:cNvCxnSpPr/>
          <p:nvPr/>
        </p:nvCxnSpPr>
        <p:spPr>
          <a:xfrm flipV="1">
            <a:off x="2688631" y="5024021"/>
            <a:ext cx="3189732" cy="264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81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13326" y="342900"/>
            <a:ext cx="920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68C8E5"/>
                </a:solidFill>
              </a:rPr>
              <a:t>Sally Fields</a:t>
            </a:r>
            <a:endParaRPr lang="en-US" sz="1200" dirty="0">
              <a:solidFill>
                <a:srgbClr val="68C8E5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091026"/>
            <a:ext cx="2286000" cy="4435897"/>
          </a:xfrm>
          <a:prstGeom prst="rect">
            <a:avLst/>
          </a:prstGeom>
          <a:solidFill>
            <a:srgbClr val="68C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" y="1210704"/>
            <a:ext cx="838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+mj-lt"/>
              </a:rPr>
              <a:t>From:</a:t>
            </a:r>
            <a:endParaRPr lang="en-US" sz="1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1514192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+mj-lt"/>
              </a:rPr>
              <a:t>To:</a:t>
            </a:r>
            <a:endParaRPr lang="en-US" sz="1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03159" y="1260629"/>
            <a:ext cx="1330443" cy="227074"/>
            <a:chOff x="1031757" y="2286000"/>
            <a:chExt cx="1330443" cy="227074"/>
          </a:xfrm>
        </p:grpSpPr>
        <p:sp>
          <p:nvSpPr>
            <p:cNvPr id="11" name="Rectangle 10"/>
            <p:cNvSpPr/>
            <p:nvPr/>
          </p:nvSpPr>
          <p:spPr>
            <a:xfrm>
              <a:off x="1031757" y="2286000"/>
              <a:ext cx="1330443" cy="227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 smtClean="0">
                  <a:solidFill>
                    <a:schemeClr val="tx1"/>
                  </a:solidFill>
                </a:rPr>
                <a:t>November 1, 2013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2397632"/>
              <a:ext cx="85725" cy="57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803159" y="1541034"/>
            <a:ext cx="1330443" cy="227074"/>
            <a:chOff x="1031757" y="2286000"/>
            <a:chExt cx="1330443" cy="227074"/>
          </a:xfrm>
        </p:grpSpPr>
        <p:sp>
          <p:nvSpPr>
            <p:cNvPr id="14" name="Rectangle 13"/>
            <p:cNvSpPr/>
            <p:nvPr/>
          </p:nvSpPr>
          <p:spPr>
            <a:xfrm>
              <a:off x="1031757" y="2286000"/>
              <a:ext cx="1330443" cy="227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 smtClean="0">
                  <a:solidFill>
                    <a:schemeClr val="tx1"/>
                  </a:solidFill>
                </a:rPr>
                <a:t>November 30, 2013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2397632"/>
              <a:ext cx="85725" cy="57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2" y="1807501"/>
            <a:ext cx="6142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+mj-lt"/>
              </a:rPr>
              <a:t>Status:</a:t>
            </a:r>
            <a:endParaRPr lang="en-US" sz="10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6202" y="2112300"/>
            <a:ext cx="610423" cy="228600"/>
          </a:xfrm>
          <a:prstGeom prst="rect">
            <a:avLst/>
          </a:prstGeom>
          <a:solidFill>
            <a:srgbClr val="FF4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800" dirty="0" smtClean="0"/>
              <a:t>Past Due</a:t>
            </a:r>
            <a:endParaRPr lang="en-PH" sz="800" dirty="0"/>
          </a:p>
        </p:txBody>
      </p:sp>
      <p:sp>
        <p:nvSpPr>
          <p:cNvPr id="18" name="Rectangle 17"/>
          <p:cNvSpPr/>
          <p:nvPr/>
        </p:nvSpPr>
        <p:spPr>
          <a:xfrm>
            <a:off x="768577" y="2117987"/>
            <a:ext cx="610423" cy="228600"/>
          </a:xfrm>
          <a:prstGeom prst="rect">
            <a:avLst/>
          </a:prstGeom>
          <a:solidFill>
            <a:srgbClr val="FCB1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800" dirty="0" smtClean="0"/>
              <a:t>Pending</a:t>
            </a:r>
            <a:endParaRPr lang="en-PH" sz="800" dirty="0"/>
          </a:p>
        </p:txBody>
      </p:sp>
      <p:sp>
        <p:nvSpPr>
          <p:cNvPr id="19" name="Rectangle 18"/>
          <p:cNvSpPr/>
          <p:nvPr/>
        </p:nvSpPr>
        <p:spPr>
          <a:xfrm>
            <a:off x="1430279" y="2117987"/>
            <a:ext cx="703323" cy="228600"/>
          </a:xfrm>
          <a:prstGeom prst="rect">
            <a:avLst/>
          </a:prstGeom>
          <a:solidFill>
            <a:srgbClr val="70B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800" dirty="0" smtClean="0"/>
              <a:t>Completed</a:t>
            </a:r>
            <a:endParaRPr lang="en-PH" sz="8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-4360" y="2422787"/>
            <a:ext cx="2142632" cy="489614"/>
            <a:chOff x="-1" y="3854811"/>
            <a:chExt cx="2142632" cy="489614"/>
          </a:xfrm>
        </p:grpSpPr>
        <p:pic>
          <p:nvPicPr>
            <p:cNvPr id="21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5344" y="4114801"/>
              <a:ext cx="247287" cy="229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Rectangle 21"/>
            <p:cNvSpPr/>
            <p:nvPr/>
          </p:nvSpPr>
          <p:spPr>
            <a:xfrm>
              <a:off x="76198" y="4114801"/>
              <a:ext cx="1819145" cy="22962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 smtClean="0">
                  <a:solidFill>
                    <a:schemeClr val="tx1"/>
                  </a:solidFill>
                </a:rPr>
                <a:t>All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-1" y="3854811"/>
              <a:ext cx="7841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Workflow:</a:t>
              </a:r>
              <a:endParaRPr lang="en-US" sz="10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0" y="2962588"/>
            <a:ext cx="2142632" cy="489614"/>
            <a:chOff x="-1" y="3854811"/>
            <a:chExt cx="2142632" cy="489614"/>
          </a:xfrm>
        </p:grpSpPr>
        <p:pic>
          <p:nvPicPr>
            <p:cNvPr id="25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5344" y="4114801"/>
              <a:ext cx="247287" cy="229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76198" y="4114801"/>
              <a:ext cx="1819145" cy="22962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 smtClean="0">
                  <a:solidFill>
                    <a:schemeClr val="tx1"/>
                  </a:solidFill>
                </a:rPr>
                <a:t>All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-1" y="3854811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Steps:</a:t>
              </a:r>
              <a:endParaRPr lang="en-US" sz="10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-16758" y="3495988"/>
            <a:ext cx="2142632" cy="489614"/>
            <a:chOff x="-1" y="3854811"/>
            <a:chExt cx="2142632" cy="489614"/>
          </a:xfrm>
        </p:grpSpPr>
        <p:pic>
          <p:nvPicPr>
            <p:cNvPr id="29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5344" y="4114801"/>
              <a:ext cx="247287" cy="229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Rectangle 29"/>
            <p:cNvSpPr/>
            <p:nvPr/>
          </p:nvSpPr>
          <p:spPr>
            <a:xfrm>
              <a:off x="76198" y="4114801"/>
              <a:ext cx="1819145" cy="22962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 smtClean="0">
                  <a:solidFill>
                    <a:schemeClr val="tx1"/>
                  </a:solidFill>
                </a:rPr>
                <a:t>All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-1" y="3854811"/>
              <a:ext cx="95250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Department:</a:t>
              </a:r>
              <a:endParaRPr lang="en-US" sz="10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470" y="4029388"/>
            <a:ext cx="2142632" cy="489614"/>
            <a:chOff x="-1" y="3854811"/>
            <a:chExt cx="2142632" cy="489614"/>
          </a:xfrm>
        </p:grpSpPr>
        <p:pic>
          <p:nvPicPr>
            <p:cNvPr id="33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5344" y="4114801"/>
              <a:ext cx="247287" cy="229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Rectangle 33"/>
            <p:cNvSpPr/>
            <p:nvPr/>
          </p:nvSpPr>
          <p:spPr>
            <a:xfrm>
              <a:off x="76198" y="4114801"/>
              <a:ext cx="1819145" cy="22962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 smtClean="0">
                  <a:solidFill>
                    <a:schemeClr val="tx1"/>
                  </a:solidFill>
                </a:rPr>
                <a:t>All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-1" y="3854811"/>
              <a:ext cx="9252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Assigned To:</a:t>
              </a:r>
              <a:endParaRPr lang="en-US" sz="10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4562788"/>
            <a:ext cx="2142632" cy="489614"/>
            <a:chOff x="-1" y="3854811"/>
            <a:chExt cx="2142632" cy="489614"/>
          </a:xfrm>
        </p:grpSpPr>
        <p:pic>
          <p:nvPicPr>
            <p:cNvPr id="3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5344" y="4114801"/>
              <a:ext cx="247287" cy="2296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Rectangle 37"/>
            <p:cNvSpPr/>
            <p:nvPr/>
          </p:nvSpPr>
          <p:spPr>
            <a:xfrm>
              <a:off x="76198" y="4114801"/>
              <a:ext cx="1819145" cy="22962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dirty="0" smtClean="0">
                  <a:solidFill>
                    <a:schemeClr val="tx1"/>
                  </a:solidFill>
                </a:rPr>
                <a:t>All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-1" y="3854811"/>
              <a:ext cx="8499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+mj-lt"/>
                </a:rPr>
                <a:t>Created By:</a:t>
              </a:r>
              <a:endParaRPr lang="en-US" sz="10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05094" y="5166360"/>
            <a:ext cx="1095106" cy="290063"/>
            <a:chOff x="283893" y="5908555"/>
            <a:chExt cx="1095106" cy="290063"/>
          </a:xfrm>
        </p:grpSpPr>
        <p:sp>
          <p:nvSpPr>
            <p:cNvPr id="42" name="Rectangle 41"/>
            <p:cNvSpPr/>
            <p:nvPr/>
          </p:nvSpPr>
          <p:spPr>
            <a:xfrm>
              <a:off x="283893" y="5908555"/>
              <a:ext cx="1095106" cy="290063"/>
            </a:xfrm>
            <a:prstGeom prst="rect">
              <a:avLst/>
            </a:prstGeom>
            <a:solidFill>
              <a:srgbClr val="4BB0CF"/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+mj-lt"/>
                </a:rPr>
                <a:t>     Update</a:t>
              </a:r>
              <a:endParaRPr lang="en-US" sz="1000" dirty="0">
                <a:latin typeface="+mj-lt"/>
              </a:endParaRPr>
            </a:p>
          </p:txBody>
        </p:sp>
        <p:pic>
          <p:nvPicPr>
            <p:cNvPr id="43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525" y="5958337"/>
              <a:ext cx="219075" cy="190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4" name="Rectangle 43"/>
          <p:cNvSpPr/>
          <p:nvPr/>
        </p:nvSpPr>
        <p:spPr>
          <a:xfrm>
            <a:off x="2286000" y="785203"/>
            <a:ext cx="6858000" cy="8382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2667000" y="842546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68C8E5"/>
                </a:solidFill>
                <a:latin typeface="+mj-lt"/>
              </a:rPr>
              <a:t>Task List</a:t>
            </a:r>
            <a:endParaRPr lang="en-US" sz="1600" dirty="0">
              <a:solidFill>
                <a:srgbClr val="68C8E5"/>
              </a:solidFill>
              <a:latin typeface="+mj-lt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038600" y="1231758"/>
            <a:ext cx="3221103" cy="284816"/>
            <a:chOff x="2293603" y="1981200"/>
            <a:chExt cx="3221103" cy="284815"/>
          </a:xfrm>
        </p:grpSpPr>
        <p:pic>
          <p:nvPicPr>
            <p:cNvPr id="52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6801" y="1981200"/>
              <a:ext cx="822799" cy="2848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3" name="Group 52"/>
            <p:cNvGrpSpPr/>
            <p:nvPr/>
          </p:nvGrpSpPr>
          <p:grpSpPr>
            <a:xfrm>
              <a:off x="2293603" y="2000497"/>
              <a:ext cx="1306484" cy="230832"/>
              <a:chOff x="2293603" y="2000497"/>
              <a:chExt cx="1306484" cy="230832"/>
            </a:xfrm>
          </p:grpSpPr>
          <p:pic>
            <p:nvPicPr>
              <p:cNvPr id="55" name="Picture 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2800" y="2000498"/>
                <a:ext cx="247287" cy="229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6" name="Rectangle 55"/>
              <p:cNvSpPr/>
              <p:nvPr/>
            </p:nvSpPr>
            <p:spPr>
              <a:xfrm>
                <a:off x="2743200" y="2000497"/>
                <a:ext cx="609600" cy="22962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900" dirty="0" smtClean="0">
                    <a:solidFill>
                      <a:schemeClr val="tx1"/>
                    </a:solidFill>
                  </a:rPr>
                  <a:t>Default</a:t>
                </a:r>
                <a:endParaRPr lang="en-US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293603" y="2000498"/>
                <a:ext cx="525797" cy="230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/>
                  <a:t>View:</a:t>
                </a:r>
                <a:endParaRPr lang="en-US" sz="900" dirty="0"/>
              </a:p>
            </p:txBody>
          </p:sp>
        </p:grpSp>
        <p:sp>
          <p:nvSpPr>
            <p:cNvPr id="54" name="Rectangle 53"/>
            <p:cNvSpPr/>
            <p:nvPr/>
          </p:nvSpPr>
          <p:spPr>
            <a:xfrm>
              <a:off x="4419600" y="2000498"/>
              <a:ext cx="1095106" cy="229624"/>
            </a:xfrm>
            <a:prstGeom prst="rect">
              <a:avLst/>
            </a:prstGeom>
            <a:solidFill>
              <a:srgbClr val="4BB0CF"/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latin typeface="+mj-lt"/>
                </a:rPr>
                <a:t>Choose Columns</a:t>
              </a:r>
              <a:endParaRPr lang="en-US" sz="900" dirty="0">
                <a:latin typeface="+mj-lt"/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>
            <a:off x="2293604" y="1623402"/>
            <a:ext cx="6850397" cy="3903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2286001" y="1623402"/>
            <a:ext cx="6858002" cy="310896"/>
          </a:xfrm>
          <a:prstGeom prst="rect">
            <a:avLst/>
          </a:prstGeom>
          <a:solidFill>
            <a:srgbClr val="4BB0CF"/>
          </a:solidFill>
          <a:ln w="63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 smtClean="0">
                <a:latin typeface="+mj-lt"/>
              </a:rPr>
              <a:t>    Tasks                                                                 Task Count                                                  </a:t>
            </a:r>
            <a:endParaRPr lang="en-US" sz="1050" dirty="0">
              <a:latin typeface="+mj-lt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2286000" y="1863670"/>
            <a:ext cx="6629400" cy="369332"/>
            <a:chOff x="2286000" y="2602468"/>
            <a:chExt cx="6951247" cy="369332"/>
          </a:xfrm>
        </p:grpSpPr>
        <p:sp>
          <p:nvSpPr>
            <p:cNvPr id="65" name="Rectangle 64"/>
            <p:cNvSpPr/>
            <p:nvPr/>
          </p:nvSpPr>
          <p:spPr>
            <a:xfrm>
              <a:off x="2293602" y="2684796"/>
              <a:ext cx="6943645" cy="280602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 smtClean="0">
                  <a:solidFill>
                    <a:schemeClr val="tx1"/>
                  </a:solidFill>
                </a:rPr>
                <a:t>    Workflows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286000" y="2602468"/>
              <a:ext cx="274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B0CF"/>
                  </a:solidFill>
                  <a:latin typeface="Arial Rounded MT Bold" pitchFamily="34" charset="0"/>
                  <a:cs typeface="Adobe Arabic" pitchFamily="18" charset="-78"/>
                </a:rPr>
                <a:t>-</a:t>
              </a:r>
              <a:endParaRPr lang="en-US" b="1" dirty="0">
                <a:solidFill>
                  <a:srgbClr val="4BB0CF"/>
                </a:solidFill>
                <a:latin typeface="Arial Rounded MT Bold" pitchFamily="34" charset="0"/>
                <a:cs typeface="Adobe Arabic" pitchFamily="18" charset="-78"/>
              </a:endParaRPr>
            </a:p>
          </p:txBody>
        </p:sp>
        <p:cxnSp>
          <p:nvCxnSpPr>
            <p:cNvPr id="67" name="Straight Connector 66"/>
            <p:cNvCxnSpPr/>
            <p:nvPr/>
          </p:nvCxnSpPr>
          <p:spPr>
            <a:xfrm flipH="1">
              <a:off x="2286001" y="2965398"/>
              <a:ext cx="6951246" cy="640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2286000" y="2168470"/>
            <a:ext cx="6629400" cy="369332"/>
            <a:chOff x="2286000" y="2602468"/>
            <a:chExt cx="5722603" cy="369332"/>
          </a:xfrm>
        </p:grpSpPr>
        <p:sp>
          <p:nvSpPr>
            <p:cNvPr id="69" name="Rectangle 68"/>
            <p:cNvSpPr/>
            <p:nvPr/>
          </p:nvSpPr>
          <p:spPr>
            <a:xfrm>
              <a:off x="2293602" y="2684796"/>
              <a:ext cx="5707397" cy="280602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 smtClean="0">
                  <a:solidFill>
                    <a:schemeClr val="tx1"/>
                  </a:solidFill>
                </a:rPr>
                <a:t>        Purchase Requisition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405390" y="2602468"/>
              <a:ext cx="225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B0CF"/>
                  </a:solidFill>
                  <a:latin typeface="Arial Rounded MT Bold" pitchFamily="34" charset="0"/>
                  <a:cs typeface="Adobe Arabic" pitchFamily="18" charset="-78"/>
                </a:rPr>
                <a:t>-</a:t>
              </a:r>
              <a:endParaRPr lang="en-US" b="1" dirty="0">
                <a:solidFill>
                  <a:srgbClr val="4BB0CF"/>
                </a:solidFill>
                <a:latin typeface="Arial Rounded MT Bold" pitchFamily="34" charset="0"/>
                <a:cs typeface="Adobe Arabic" pitchFamily="18" charset="-78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 flipH="1">
              <a:off x="2286000" y="2971800"/>
              <a:ext cx="572260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2286001" y="2473270"/>
            <a:ext cx="6620591" cy="369332"/>
            <a:chOff x="2286000" y="2602468"/>
            <a:chExt cx="5722603" cy="369332"/>
          </a:xfrm>
        </p:grpSpPr>
        <p:sp>
          <p:nvSpPr>
            <p:cNvPr id="73" name="Rectangle 72"/>
            <p:cNvSpPr/>
            <p:nvPr/>
          </p:nvSpPr>
          <p:spPr>
            <a:xfrm>
              <a:off x="2293602" y="2684796"/>
              <a:ext cx="5707397" cy="280602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 smtClean="0">
                  <a:solidFill>
                    <a:schemeClr val="tx1"/>
                  </a:solidFill>
                </a:rPr>
                <a:t>            Tech Approval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514600" y="2602468"/>
              <a:ext cx="226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B0CF"/>
                  </a:solidFill>
                  <a:latin typeface="Arial Rounded MT Bold" pitchFamily="34" charset="0"/>
                  <a:cs typeface="Adobe Arabic" pitchFamily="18" charset="-78"/>
                </a:rPr>
                <a:t>-</a:t>
              </a:r>
              <a:endParaRPr lang="en-US" b="1" dirty="0">
                <a:solidFill>
                  <a:srgbClr val="4BB0CF"/>
                </a:solidFill>
                <a:latin typeface="Arial Rounded MT Bold" pitchFamily="34" charset="0"/>
                <a:cs typeface="Adobe Arabic" pitchFamily="18" charset="-78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>
            <a:xfrm flipH="1">
              <a:off x="2286000" y="2971800"/>
              <a:ext cx="572260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2286000" y="3467100"/>
            <a:ext cx="6629400" cy="338554"/>
            <a:chOff x="2286000" y="2636520"/>
            <a:chExt cx="5722603" cy="338554"/>
          </a:xfrm>
        </p:grpSpPr>
        <p:sp>
          <p:nvSpPr>
            <p:cNvPr id="77" name="Rectangle 76"/>
            <p:cNvSpPr/>
            <p:nvPr/>
          </p:nvSpPr>
          <p:spPr>
            <a:xfrm>
              <a:off x="2293602" y="2684796"/>
              <a:ext cx="5707397" cy="280602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 smtClean="0">
                  <a:solidFill>
                    <a:schemeClr val="tx1"/>
                  </a:solidFill>
                </a:rPr>
                <a:t>            Approval #1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514600" y="2636520"/>
              <a:ext cx="263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4BB0CF"/>
                  </a:solidFill>
                  <a:latin typeface="Arial Rounded MT Bold" pitchFamily="34" charset="0"/>
                  <a:cs typeface="Adobe Arabic" pitchFamily="18" charset="-78"/>
                </a:rPr>
                <a:t>+</a:t>
              </a:r>
            </a:p>
          </p:txBody>
        </p:sp>
        <p:cxnSp>
          <p:nvCxnSpPr>
            <p:cNvPr id="79" name="Straight Connector 78"/>
            <p:cNvCxnSpPr/>
            <p:nvPr/>
          </p:nvCxnSpPr>
          <p:spPr>
            <a:xfrm flipH="1">
              <a:off x="2286000" y="2971800"/>
              <a:ext cx="572260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2286000" y="3741121"/>
            <a:ext cx="6629400" cy="369332"/>
            <a:chOff x="2286000" y="2602468"/>
            <a:chExt cx="5722603" cy="369332"/>
          </a:xfrm>
        </p:grpSpPr>
        <p:sp>
          <p:nvSpPr>
            <p:cNvPr id="81" name="Rectangle 80"/>
            <p:cNvSpPr/>
            <p:nvPr/>
          </p:nvSpPr>
          <p:spPr>
            <a:xfrm>
              <a:off x="2293602" y="2684796"/>
              <a:ext cx="5707397" cy="280602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 smtClean="0">
                  <a:solidFill>
                    <a:schemeClr val="tx1"/>
                  </a:solidFill>
                </a:rPr>
                <a:t>            Approval #2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534815" y="2602468"/>
              <a:ext cx="225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4BB0CF"/>
                  </a:solidFill>
                  <a:latin typeface="Arial Rounded MT Bold" pitchFamily="34" charset="0"/>
                  <a:cs typeface="Adobe Arabic" pitchFamily="18" charset="-78"/>
                </a:rPr>
                <a:t>-</a:t>
              </a:r>
              <a:endParaRPr lang="en-US" b="1" dirty="0">
                <a:solidFill>
                  <a:srgbClr val="4BB0CF"/>
                </a:solidFill>
                <a:latin typeface="Arial Rounded MT Bold" pitchFamily="34" charset="0"/>
                <a:cs typeface="Adobe Arabic" pitchFamily="18" charset="-78"/>
              </a:endParaRPr>
            </a:p>
          </p:txBody>
        </p:sp>
        <p:cxnSp>
          <p:nvCxnSpPr>
            <p:cNvPr id="83" name="Straight Connector 82"/>
            <p:cNvCxnSpPr/>
            <p:nvPr/>
          </p:nvCxnSpPr>
          <p:spPr>
            <a:xfrm flipH="1">
              <a:off x="2286000" y="2971800"/>
              <a:ext cx="572260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4" name="Straight Connector 83"/>
          <p:cNvCxnSpPr/>
          <p:nvPr/>
        </p:nvCxnSpPr>
        <p:spPr>
          <a:xfrm>
            <a:off x="9067800" y="2340900"/>
            <a:ext cx="0" cy="2057602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2595115" y="4110453"/>
            <a:ext cx="6320287" cy="259990"/>
          </a:xfrm>
          <a:prstGeom prst="rect">
            <a:avLst/>
          </a:prstGeom>
          <a:solidFill>
            <a:srgbClr val="68C8E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smtClean="0">
                <a:latin typeface="+mj-lt"/>
              </a:rPr>
              <a:t>      Document </a:t>
            </a:r>
            <a:r>
              <a:rPr lang="en-US" sz="900" dirty="0" smtClean="0">
                <a:latin typeface="+mj-lt"/>
              </a:rPr>
              <a:t>ID       Date                     Vendor                    Total                Assigned To           Created By</a:t>
            </a:r>
            <a:endParaRPr lang="en-US" sz="900" dirty="0">
              <a:latin typeface="+mj-lt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2597988" y="4370442"/>
            <a:ext cx="6317412" cy="259990"/>
            <a:chOff x="2597988" y="4450990"/>
            <a:chExt cx="6317412" cy="259990"/>
          </a:xfrm>
        </p:grpSpPr>
        <p:sp>
          <p:nvSpPr>
            <p:cNvPr id="87" name="Rectangle 86"/>
            <p:cNvSpPr/>
            <p:nvPr/>
          </p:nvSpPr>
          <p:spPr>
            <a:xfrm>
              <a:off x="2597988" y="4450990"/>
              <a:ext cx="6317412" cy="25999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smtClean="0">
                  <a:solidFill>
                    <a:schemeClr val="bg1">
                      <a:lumMod val="85000"/>
                    </a:schemeClr>
                  </a:solidFill>
                </a:rPr>
                <a:t>      </a:t>
              </a:r>
              <a:r>
                <a:rPr lang="en-US" sz="900" u="sng" smtClean="0">
                  <a:solidFill>
                    <a:schemeClr val="bg1">
                      <a:lumMod val="85000"/>
                    </a:schemeClr>
                  </a:solidFill>
                </a:rPr>
                <a:t>PRD-00000152</a:t>
              </a:r>
              <a:r>
                <a:rPr lang="en-US" sz="900" smtClean="0">
                  <a:solidFill>
                    <a:schemeClr val="bg1">
                      <a:lumMod val="85000"/>
                    </a:schemeClr>
                  </a:solidFill>
                </a:rPr>
                <a:t>     </a:t>
              </a: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</a:rPr>
                <a:t>11/11/2013            </a:t>
              </a:r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</a:rPr>
                <a:t>ADVANCED0001    </a:t>
              </a:r>
              <a:r>
                <a:rPr lang="en-US" sz="900" dirty="0" smtClean="0">
                  <a:solidFill>
                    <a:schemeClr val="bg1">
                      <a:lumMod val="85000"/>
                    </a:schemeClr>
                  </a:solidFill>
                </a:rPr>
                <a:t>$1,000.00         Sally Fields              John Andrew</a:t>
              </a:r>
              <a:endParaRPr lang="en-US" sz="9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524612" y="4507992"/>
              <a:ext cx="123588" cy="113192"/>
            </a:xfrm>
            <a:prstGeom prst="rect">
              <a:avLst/>
            </a:prstGeom>
            <a:solidFill>
              <a:srgbClr val="FF45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2597988" y="4630432"/>
            <a:ext cx="6317412" cy="273411"/>
            <a:chOff x="2600864" y="4437569"/>
            <a:chExt cx="6317412" cy="273411"/>
          </a:xfrm>
        </p:grpSpPr>
        <p:sp>
          <p:nvSpPr>
            <p:cNvPr id="90" name="Rectangle 89"/>
            <p:cNvSpPr/>
            <p:nvPr/>
          </p:nvSpPr>
          <p:spPr>
            <a:xfrm>
              <a:off x="2600864" y="4437569"/>
              <a:ext cx="6317412" cy="2734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smtClean="0">
                  <a:solidFill>
                    <a:schemeClr val="tx1"/>
                  </a:solidFill>
                </a:rPr>
                <a:t>      </a:t>
              </a:r>
              <a:r>
                <a:rPr lang="en-US" sz="900" u="sng" smtClean="0">
                  <a:solidFill>
                    <a:schemeClr val="tx1"/>
                  </a:solidFill>
                </a:rPr>
                <a:t>PRD-00000157</a:t>
              </a:r>
              <a:r>
                <a:rPr lang="en-US" sz="900" smtClean="0">
                  <a:solidFill>
                    <a:schemeClr val="tx1"/>
                  </a:solidFill>
                </a:rPr>
                <a:t>     </a:t>
              </a:r>
              <a:r>
                <a:rPr lang="en-US" sz="900" dirty="0" smtClean="0">
                  <a:solidFill>
                    <a:schemeClr val="tx1"/>
                  </a:solidFill>
                </a:rPr>
                <a:t>11/16/2013            ACETRAVE0001      $5,000.00         Sally Fields              David Watson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4527488" y="4507992"/>
              <a:ext cx="123588" cy="113192"/>
            </a:xfrm>
            <a:prstGeom prst="rect">
              <a:avLst/>
            </a:prstGeom>
            <a:solidFill>
              <a:srgbClr val="FCB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7" name="Straight Connector 96"/>
          <p:cNvCxnSpPr/>
          <p:nvPr/>
        </p:nvCxnSpPr>
        <p:spPr>
          <a:xfrm flipH="1">
            <a:off x="2286003" y="4991100"/>
            <a:ext cx="6629399" cy="3375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2590800" y="2842602"/>
            <a:ext cx="6324600" cy="259990"/>
          </a:xfrm>
          <a:prstGeom prst="rect">
            <a:avLst/>
          </a:prstGeom>
          <a:solidFill>
            <a:srgbClr val="68C8E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 smtClean="0">
                <a:latin typeface="+mj-lt"/>
              </a:rPr>
              <a:t>      Document </a:t>
            </a:r>
            <a:r>
              <a:rPr lang="en-US" sz="900" dirty="0" smtClean="0">
                <a:latin typeface="+mj-lt"/>
              </a:rPr>
              <a:t>ID       Date                     Vendor                    Total                Assigned To           Created By</a:t>
            </a:r>
            <a:endParaRPr lang="en-US" sz="900" dirty="0">
              <a:latin typeface="+mj-lt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2593677" y="3110826"/>
            <a:ext cx="6321725" cy="259990"/>
            <a:chOff x="2597988" y="4445804"/>
            <a:chExt cx="6321725" cy="259990"/>
          </a:xfrm>
        </p:grpSpPr>
        <p:sp>
          <p:nvSpPr>
            <p:cNvPr id="100" name="Rectangle 99"/>
            <p:cNvSpPr/>
            <p:nvPr/>
          </p:nvSpPr>
          <p:spPr>
            <a:xfrm>
              <a:off x="2597988" y="4445804"/>
              <a:ext cx="6321725" cy="2599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smtClean="0">
                  <a:solidFill>
                    <a:schemeClr val="tx1"/>
                  </a:solidFill>
                </a:rPr>
                <a:t>      </a:t>
              </a:r>
              <a:r>
                <a:rPr lang="en-US" sz="900" u="sng" smtClean="0">
                  <a:solidFill>
                    <a:schemeClr val="tx1"/>
                  </a:solidFill>
                </a:rPr>
                <a:t>PRD-00000155</a:t>
              </a:r>
              <a:r>
                <a:rPr lang="en-US" sz="900" smtClean="0">
                  <a:solidFill>
                    <a:schemeClr val="tx1"/>
                  </a:solidFill>
                </a:rPr>
                <a:t>     </a:t>
              </a:r>
              <a:r>
                <a:rPr lang="en-US" sz="900" dirty="0" smtClean="0">
                  <a:solidFill>
                    <a:schemeClr val="tx1"/>
                  </a:solidFill>
                </a:rPr>
                <a:t>11/15/2013           ACETRAVE0001       $6,000.00         Sally Fields              John Andrew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4528923" y="4507992"/>
              <a:ext cx="123588" cy="113192"/>
            </a:xfrm>
            <a:prstGeom prst="rect">
              <a:avLst/>
            </a:prstGeom>
            <a:solidFill>
              <a:srgbClr val="FCB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Rectangle 103"/>
          <p:cNvSpPr/>
          <p:nvPr/>
        </p:nvSpPr>
        <p:spPr>
          <a:xfrm>
            <a:off x="4419600" y="2004402"/>
            <a:ext cx="609600" cy="152400"/>
          </a:xfrm>
          <a:prstGeom prst="rect">
            <a:avLst/>
          </a:prstGeom>
          <a:solidFill>
            <a:srgbClr val="FF4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8</a:t>
            </a:r>
            <a:endParaRPr lang="en-PH" sz="700" dirty="0"/>
          </a:p>
        </p:txBody>
      </p:sp>
      <p:sp>
        <p:nvSpPr>
          <p:cNvPr id="105" name="Rectangle 104"/>
          <p:cNvSpPr/>
          <p:nvPr/>
        </p:nvSpPr>
        <p:spPr>
          <a:xfrm>
            <a:off x="5029199" y="2004402"/>
            <a:ext cx="639999" cy="152400"/>
          </a:xfrm>
          <a:prstGeom prst="rect">
            <a:avLst/>
          </a:prstGeom>
          <a:solidFill>
            <a:srgbClr val="FCB1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9</a:t>
            </a:r>
            <a:endParaRPr lang="en-PH" sz="700" dirty="0"/>
          </a:p>
        </p:txBody>
      </p:sp>
      <p:sp>
        <p:nvSpPr>
          <p:cNvPr id="106" name="Rectangle 105"/>
          <p:cNvSpPr/>
          <p:nvPr/>
        </p:nvSpPr>
        <p:spPr>
          <a:xfrm>
            <a:off x="5669199" y="2004402"/>
            <a:ext cx="1569801" cy="152400"/>
          </a:xfrm>
          <a:prstGeom prst="rect">
            <a:avLst/>
          </a:prstGeom>
          <a:solidFill>
            <a:srgbClr val="70B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32</a:t>
            </a:r>
            <a:endParaRPr lang="en-PH" sz="700" dirty="0"/>
          </a:p>
        </p:txBody>
      </p:sp>
      <p:sp>
        <p:nvSpPr>
          <p:cNvPr id="111" name="Rectangle 110"/>
          <p:cNvSpPr/>
          <p:nvPr/>
        </p:nvSpPr>
        <p:spPr>
          <a:xfrm>
            <a:off x="4419600" y="2614002"/>
            <a:ext cx="685800" cy="152400"/>
          </a:xfrm>
          <a:prstGeom prst="rect">
            <a:avLst/>
          </a:prstGeom>
          <a:solidFill>
            <a:srgbClr val="FCB1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1</a:t>
            </a:r>
            <a:endParaRPr lang="en-PH" sz="700" dirty="0"/>
          </a:p>
        </p:txBody>
      </p:sp>
      <p:sp>
        <p:nvSpPr>
          <p:cNvPr id="112" name="Rectangle 111"/>
          <p:cNvSpPr/>
          <p:nvPr/>
        </p:nvSpPr>
        <p:spPr>
          <a:xfrm>
            <a:off x="5105400" y="2614002"/>
            <a:ext cx="2133600" cy="152400"/>
          </a:xfrm>
          <a:prstGeom prst="rect">
            <a:avLst/>
          </a:prstGeom>
          <a:solidFill>
            <a:srgbClr val="70B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3</a:t>
            </a:r>
            <a:endParaRPr lang="en-PH" sz="700" dirty="0"/>
          </a:p>
        </p:txBody>
      </p:sp>
      <p:sp>
        <p:nvSpPr>
          <p:cNvPr id="114" name="Rectangle 113"/>
          <p:cNvSpPr/>
          <p:nvPr/>
        </p:nvSpPr>
        <p:spPr>
          <a:xfrm>
            <a:off x="4419600" y="3588720"/>
            <a:ext cx="1660999" cy="152400"/>
          </a:xfrm>
          <a:prstGeom prst="rect">
            <a:avLst/>
          </a:prstGeom>
          <a:solidFill>
            <a:srgbClr val="FF4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5</a:t>
            </a:r>
            <a:endParaRPr lang="en-PH" sz="700" dirty="0"/>
          </a:p>
        </p:txBody>
      </p:sp>
      <p:sp>
        <p:nvSpPr>
          <p:cNvPr id="115" name="Rectangle 114"/>
          <p:cNvSpPr/>
          <p:nvPr/>
        </p:nvSpPr>
        <p:spPr>
          <a:xfrm>
            <a:off x="6080601" y="3588720"/>
            <a:ext cx="701201" cy="152400"/>
          </a:xfrm>
          <a:prstGeom prst="rect">
            <a:avLst/>
          </a:prstGeom>
          <a:solidFill>
            <a:srgbClr val="FCB1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/>
              <a:t>1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6781800" y="3588720"/>
            <a:ext cx="457200" cy="152400"/>
          </a:xfrm>
          <a:prstGeom prst="rect">
            <a:avLst/>
          </a:prstGeom>
          <a:solidFill>
            <a:srgbClr val="70B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2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4419600" y="3882146"/>
            <a:ext cx="609600" cy="152400"/>
          </a:xfrm>
          <a:prstGeom prst="rect">
            <a:avLst/>
          </a:prstGeom>
          <a:solidFill>
            <a:srgbClr val="FF4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1</a:t>
            </a:r>
            <a:endParaRPr lang="en-PH" sz="700" dirty="0"/>
          </a:p>
        </p:txBody>
      </p:sp>
      <p:sp>
        <p:nvSpPr>
          <p:cNvPr id="119" name="Rectangle 118"/>
          <p:cNvSpPr/>
          <p:nvPr/>
        </p:nvSpPr>
        <p:spPr>
          <a:xfrm>
            <a:off x="5029200" y="3882146"/>
            <a:ext cx="685800" cy="152400"/>
          </a:xfrm>
          <a:prstGeom prst="rect">
            <a:avLst/>
          </a:prstGeom>
          <a:solidFill>
            <a:srgbClr val="FCB1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1</a:t>
            </a:r>
            <a:endParaRPr lang="en-PH" sz="700" dirty="0"/>
          </a:p>
        </p:txBody>
      </p:sp>
      <p:sp>
        <p:nvSpPr>
          <p:cNvPr id="120" name="Rectangle 119"/>
          <p:cNvSpPr/>
          <p:nvPr/>
        </p:nvSpPr>
        <p:spPr>
          <a:xfrm>
            <a:off x="5715000" y="3882146"/>
            <a:ext cx="1524000" cy="152400"/>
          </a:xfrm>
          <a:prstGeom prst="rect">
            <a:avLst/>
          </a:prstGeom>
          <a:solidFill>
            <a:srgbClr val="70B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2</a:t>
            </a:r>
            <a:endParaRPr lang="en-PH" sz="700" dirty="0"/>
          </a:p>
        </p:txBody>
      </p:sp>
      <p:cxnSp>
        <p:nvCxnSpPr>
          <p:cNvPr id="127" name="Straight Connector 126"/>
          <p:cNvCxnSpPr/>
          <p:nvPr/>
        </p:nvCxnSpPr>
        <p:spPr>
          <a:xfrm flipH="1">
            <a:off x="2286000" y="3467101"/>
            <a:ext cx="6629399" cy="3375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8" name="Group 127"/>
          <p:cNvGrpSpPr/>
          <p:nvPr/>
        </p:nvGrpSpPr>
        <p:grpSpPr>
          <a:xfrm>
            <a:off x="2286000" y="4991100"/>
            <a:ext cx="6646387" cy="338554"/>
            <a:chOff x="2286001" y="2636520"/>
            <a:chExt cx="6969059" cy="338554"/>
          </a:xfrm>
        </p:grpSpPr>
        <p:sp>
          <p:nvSpPr>
            <p:cNvPr id="129" name="Rectangle 128"/>
            <p:cNvSpPr/>
            <p:nvPr/>
          </p:nvSpPr>
          <p:spPr>
            <a:xfrm>
              <a:off x="2293602" y="2684796"/>
              <a:ext cx="6943645" cy="280602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 smtClean="0">
                  <a:solidFill>
                    <a:schemeClr val="tx1"/>
                  </a:solidFill>
                </a:rPr>
                <a:t>        Sales Order Approval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2380605" y="2636520"/>
              <a:ext cx="3196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4BB0CF"/>
                  </a:solidFill>
                  <a:latin typeface="Arial Rounded MT Bold" pitchFamily="34" charset="0"/>
                  <a:cs typeface="Adobe Arabic" pitchFamily="18" charset="-78"/>
                </a:rPr>
                <a:t>+</a:t>
              </a:r>
            </a:p>
          </p:txBody>
        </p:sp>
        <p:cxnSp>
          <p:nvCxnSpPr>
            <p:cNvPr id="131" name="Straight Connector 130"/>
            <p:cNvCxnSpPr/>
            <p:nvPr/>
          </p:nvCxnSpPr>
          <p:spPr>
            <a:xfrm flipH="1">
              <a:off x="2286001" y="2965398"/>
              <a:ext cx="6969059" cy="640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Rectangle 131"/>
          <p:cNvSpPr/>
          <p:nvPr/>
        </p:nvSpPr>
        <p:spPr>
          <a:xfrm>
            <a:off x="4419598" y="5089370"/>
            <a:ext cx="381001" cy="152400"/>
          </a:xfrm>
          <a:prstGeom prst="rect">
            <a:avLst/>
          </a:prstGeom>
          <a:solidFill>
            <a:srgbClr val="FF4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2</a:t>
            </a:r>
            <a:endParaRPr lang="en-PH" sz="700" dirty="0"/>
          </a:p>
        </p:txBody>
      </p:sp>
      <p:sp>
        <p:nvSpPr>
          <p:cNvPr id="133" name="Rectangle 132"/>
          <p:cNvSpPr/>
          <p:nvPr/>
        </p:nvSpPr>
        <p:spPr>
          <a:xfrm>
            <a:off x="4800597" y="5089370"/>
            <a:ext cx="571500" cy="152400"/>
          </a:xfrm>
          <a:prstGeom prst="rect">
            <a:avLst/>
          </a:prstGeom>
          <a:solidFill>
            <a:srgbClr val="FCB1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6</a:t>
            </a:r>
            <a:endParaRPr lang="en-PH" sz="700" dirty="0"/>
          </a:p>
        </p:txBody>
      </p:sp>
      <p:sp>
        <p:nvSpPr>
          <p:cNvPr id="134" name="Rectangle 133"/>
          <p:cNvSpPr/>
          <p:nvPr/>
        </p:nvSpPr>
        <p:spPr>
          <a:xfrm>
            <a:off x="5372097" y="5089370"/>
            <a:ext cx="1866900" cy="152400"/>
          </a:xfrm>
          <a:prstGeom prst="rect">
            <a:avLst/>
          </a:prstGeom>
          <a:solidFill>
            <a:srgbClr val="70B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25</a:t>
            </a:r>
            <a:endParaRPr lang="en-PH" sz="700" dirty="0"/>
          </a:p>
        </p:txBody>
      </p:sp>
      <p:sp>
        <p:nvSpPr>
          <p:cNvPr id="139" name="Rectangle 138"/>
          <p:cNvSpPr/>
          <p:nvPr/>
        </p:nvSpPr>
        <p:spPr>
          <a:xfrm>
            <a:off x="4419601" y="2309202"/>
            <a:ext cx="761999" cy="152400"/>
          </a:xfrm>
          <a:prstGeom prst="rect">
            <a:avLst/>
          </a:prstGeom>
          <a:solidFill>
            <a:srgbClr val="FF4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6</a:t>
            </a:r>
            <a:endParaRPr lang="en-PH" sz="700" dirty="0"/>
          </a:p>
        </p:txBody>
      </p:sp>
      <p:sp>
        <p:nvSpPr>
          <p:cNvPr id="140" name="Rectangle 139"/>
          <p:cNvSpPr/>
          <p:nvPr/>
        </p:nvSpPr>
        <p:spPr>
          <a:xfrm>
            <a:off x="5181600" y="2309203"/>
            <a:ext cx="575094" cy="152400"/>
          </a:xfrm>
          <a:prstGeom prst="rect">
            <a:avLst/>
          </a:prstGeom>
          <a:solidFill>
            <a:srgbClr val="FCB1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3</a:t>
            </a:r>
            <a:endParaRPr lang="en-PH" sz="700" dirty="0"/>
          </a:p>
        </p:txBody>
      </p:sp>
      <p:sp>
        <p:nvSpPr>
          <p:cNvPr id="142" name="Rectangle 141"/>
          <p:cNvSpPr/>
          <p:nvPr/>
        </p:nvSpPr>
        <p:spPr>
          <a:xfrm>
            <a:off x="5756694" y="2309202"/>
            <a:ext cx="1482305" cy="152400"/>
          </a:xfrm>
          <a:prstGeom prst="rect">
            <a:avLst/>
          </a:prstGeom>
          <a:solidFill>
            <a:srgbClr val="70B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700" dirty="0" smtClean="0"/>
              <a:t>7</a:t>
            </a:r>
            <a:endParaRPr lang="en-PH" sz="700" dirty="0"/>
          </a:p>
        </p:txBody>
      </p:sp>
      <p:cxnSp>
        <p:nvCxnSpPr>
          <p:cNvPr id="143" name="Straight Connector 142"/>
          <p:cNvCxnSpPr/>
          <p:nvPr/>
        </p:nvCxnSpPr>
        <p:spPr>
          <a:xfrm>
            <a:off x="228600" y="5623560"/>
            <a:ext cx="6694548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/>
          <p:cNvGrpSpPr/>
          <p:nvPr/>
        </p:nvGrpSpPr>
        <p:grpSpPr>
          <a:xfrm>
            <a:off x="2284312" y="1255068"/>
            <a:ext cx="1754288" cy="231857"/>
            <a:chOff x="6798799" y="1240172"/>
            <a:chExt cx="1754288" cy="231857"/>
          </a:xfrm>
        </p:grpSpPr>
        <p:pic>
          <p:nvPicPr>
            <p:cNvPr id="122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1242405"/>
              <a:ext cx="247287" cy="229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3" name="Rectangle 122"/>
            <p:cNvSpPr/>
            <p:nvPr/>
          </p:nvSpPr>
          <p:spPr>
            <a:xfrm>
              <a:off x="7467600" y="1242404"/>
              <a:ext cx="838200" cy="22962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smtClean="0">
                  <a:solidFill>
                    <a:schemeClr val="tx1"/>
                  </a:solidFill>
                </a:rPr>
                <a:t>Workflow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798799" y="1240172"/>
              <a:ext cx="7619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smtClean="0"/>
                <a:t>Group By:</a:t>
              </a:r>
              <a:endParaRPr lang="en-US" sz="900" dirty="0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7249886" y="1235770"/>
            <a:ext cx="1817914" cy="250130"/>
            <a:chOff x="6735173" y="1242404"/>
            <a:chExt cx="1817914" cy="250130"/>
          </a:xfrm>
        </p:grpSpPr>
        <p:pic>
          <p:nvPicPr>
            <p:cNvPr id="13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1242405"/>
              <a:ext cx="247287" cy="229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8" name="Rectangle 137"/>
            <p:cNvSpPr/>
            <p:nvPr/>
          </p:nvSpPr>
          <p:spPr>
            <a:xfrm>
              <a:off x="7467600" y="1242404"/>
              <a:ext cx="838200" cy="22962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900" smtClean="0">
                  <a:solidFill>
                    <a:schemeClr val="tx1"/>
                  </a:solidFill>
                </a:rPr>
                <a:t>Task Count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6735173" y="1261702"/>
              <a:ext cx="7619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smtClean="0"/>
                <a:t>Chart Type:</a:t>
              </a:r>
              <a:endParaRPr lang="en-US" sz="900" dirty="0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721262" y="785202"/>
            <a:ext cx="1404611" cy="305823"/>
            <a:chOff x="46116" y="785203"/>
            <a:chExt cx="1404611" cy="305823"/>
          </a:xfrm>
        </p:grpSpPr>
        <p:sp>
          <p:nvSpPr>
            <p:cNvPr id="146" name="Rectangle 145"/>
            <p:cNvSpPr/>
            <p:nvPr/>
          </p:nvSpPr>
          <p:spPr>
            <a:xfrm>
              <a:off x="46116" y="785203"/>
              <a:ext cx="1404611" cy="305823"/>
            </a:xfrm>
            <a:prstGeom prst="rect">
              <a:avLst/>
            </a:prstGeom>
            <a:solidFill>
              <a:srgbClr val="4BB0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49915" y="785204"/>
              <a:ext cx="13572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>
                  <a:solidFill>
                    <a:schemeClr val="bg1"/>
                  </a:solidFill>
                  <a:latin typeface="+mj-lt"/>
                </a:rPr>
                <a:t>Workflow Forms</a:t>
              </a:r>
              <a:endParaRPr lang="en-US" sz="12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48" name="Straight Connector 147"/>
            <p:cNvCxnSpPr/>
            <p:nvPr/>
          </p:nvCxnSpPr>
          <p:spPr>
            <a:xfrm flipV="1">
              <a:off x="46118" y="785203"/>
              <a:ext cx="0" cy="305823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46118" y="785202"/>
            <a:ext cx="675145" cy="305824"/>
            <a:chOff x="46118" y="785202"/>
            <a:chExt cx="675145" cy="305824"/>
          </a:xfrm>
        </p:grpSpPr>
        <p:sp>
          <p:nvSpPr>
            <p:cNvPr id="2" name="Rectangle 1"/>
            <p:cNvSpPr/>
            <p:nvPr/>
          </p:nvSpPr>
          <p:spPr>
            <a:xfrm>
              <a:off x="46118" y="785203"/>
              <a:ext cx="675145" cy="305823"/>
            </a:xfrm>
            <a:prstGeom prst="rect">
              <a:avLst/>
            </a:prstGeom>
            <a:solidFill>
              <a:srgbClr val="68C8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916" y="785203"/>
              <a:ext cx="6713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  <a:latin typeface="+mj-lt"/>
                </a:rPr>
                <a:t>Filters</a:t>
              </a:r>
              <a:endParaRPr lang="en-US" sz="12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V="1">
              <a:off x="46118" y="785203"/>
              <a:ext cx="0" cy="305823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59441" y="785202"/>
              <a:ext cx="661822" cy="1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721263" y="785203"/>
              <a:ext cx="0" cy="305823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" name="Rectangle 112"/>
          <p:cNvSpPr/>
          <p:nvPr/>
        </p:nvSpPr>
        <p:spPr>
          <a:xfrm>
            <a:off x="2641039" y="3176813"/>
            <a:ext cx="128016" cy="128016"/>
          </a:xfrm>
          <a:prstGeom prst="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2641039" y="4427444"/>
            <a:ext cx="128016" cy="128016"/>
          </a:xfrm>
          <a:prstGeom prst="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2639262" y="4703129"/>
            <a:ext cx="128016" cy="128016"/>
          </a:xfrm>
          <a:prstGeom prst="rect">
            <a:avLst/>
          </a:prstGeom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/>
          <p:cNvGrpSpPr/>
          <p:nvPr/>
        </p:nvGrpSpPr>
        <p:grpSpPr>
          <a:xfrm>
            <a:off x="5943600" y="861914"/>
            <a:ext cx="3125658" cy="238256"/>
            <a:chOff x="5943600" y="861914"/>
            <a:chExt cx="3125658" cy="238256"/>
          </a:xfrm>
        </p:grpSpPr>
        <p:pic>
          <p:nvPicPr>
            <p:cNvPr id="153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1971" y="861914"/>
              <a:ext cx="247287" cy="229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4" name="Rectangle 143"/>
            <p:cNvSpPr/>
            <p:nvPr/>
          </p:nvSpPr>
          <p:spPr>
            <a:xfrm>
              <a:off x="7982313" y="861914"/>
              <a:ext cx="839658" cy="229111"/>
            </a:xfrm>
            <a:prstGeom prst="rect">
              <a:avLst/>
            </a:prstGeom>
            <a:solidFill>
              <a:srgbClr val="4BB0CF"/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>
                  <a:latin typeface="+mj-lt"/>
                </a:rPr>
                <a:t>Actions</a:t>
              </a:r>
              <a:endParaRPr lang="en-US" sz="900" dirty="0">
                <a:latin typeface="+mj-lt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6923148" y="870032"/>
              <a:ext cx="953758" cy="229625"/>
            </a:xfrm>
            <a:prstGeom prst="rect">
              <a:avLst/>
            </a:prstGeom>
            <a:solidFill>
              <a:srgbClr val="4BB0CF"/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>
                  <a:latin typeface="+mj-lt"/>
                </a:rPr>
                <a:t>Unselect All</a:t>
              </a:r>
              <a:endParaRPr lang="en-US" sz="900" dirty="0">
                <a:latin typeface="+mj-lt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5943600" y="870545"/>
              <a:ext cx="865366" cy="229625"/>
            </a:xfrm>
            <a:prstGeom prst="rect">
              <a:avLst/>
            </a:prstGeom>
            <a:solidFill>
              <a:srgbClr val="4BB0CF"/>
            </a:solidFill>
            <a:ln w="63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>
                  <a:latin typeface="+mj-lt"/>
                </a:rPr>
                <a:t>Select All</a:t>
              </a:r>
              <a:endParaRPr lang="en-US" sz="900" dirty="0">
                <a:latin typeface="+mj-lt"/>
              </a:endParaRPr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2362200" y="800100"/>
            <a:ext cx="344966" cy="369332"/>
            <a:chOff x="302463" y="800100"/>
            <a:chExt cx="344966" cy="369332"/>
          </a:xfrm>
        </p:grpSpPr>
        <p:sp>
          <p:nvSpPr>
            <p:cNvPr id="158" name="Oval 157"/>
            <p:cNvSpPr/>
            <p:nvPr/>
          </p:nvSpPr>
          <p:spPr>
            <a:xfrm>
              <a:off x="362712" y="874694"/>
              <a:ext cx="246888" cy="243570"/>
            </a:xfrm>
            <a:prstGeom prst="ellipse">
              <a:avLst/>
            </a:prstGeom>
            <a:noFill/>
            <a:ln w="19050">
              <a:solidFill>
                <a:srgbClr val="68C8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02463" y="800100"/>
              <a:ext cx="3449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rgbClr val="68C8E5"/>
                  </a:solidFill>
                  <a:latin typeface="+mj-lt"/>
                </a:rPr>
                <a:t>&lt;</a:t>
              </a:r>
              <a:endParaRPr lang="en-US">
                <a:solidFill>
                  <a:srgbClr val="68C8E5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759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ndows 8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14169</TotalTime>
  <Words>227</Words>
  <Application>Microsoft Office PowerPoint</Application>
  <PresentationFormat>On-screen Show (16:10)</PresentationFormat>
  <Paragraphs>98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Windows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Alba360 Workflow</dc:title>
  <dc:creator>Windows User</dc:creator>
  <cp:lastModifiedBy>Windows User</cp:lastModifiedBy>
  <cp:revision>126</cp:revision>
  <dcterms:created xsi:type="dcterms:W3CDTF">2013-11-01T19:07:22Z</dcterms:created>
  <dcterms:modified xsi:type="dcterms:W3CDTF">2014-01-22T20:40:16Z</dcterms:modified>
</cp:coreProperties>
</file>